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5.jpeg" ContentType="image/jpeg"/>
  <Override PartName="/ppt/media/image35.png" ContentType="image/png"/>
  <Override PartName="/ppt/media/image28.png" ContentType="image/png"/>
  <Override PartName="/ppt/media/image8.jpeg" ContentType="image/jpeg"/>
  <Override PartName="/ppt/media/image30.png" ContentType="image/png"/>
  <Override PartName="/ppt/media/image29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12.png" ContentType="image/png"/>
  <Override PartName="/ppt/media/image9.jpeg" ContentType="image/jpeg"/>
  <Override PartName="/ppt/media/image1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11.jpeg" ContentType="image/jpeg"/>
  <Override PartName="/ppt/media/image24.png" ContentType="image/png"/>
  <Override PartName="/ppt/media/image10.jpeg" ContentType="image/jpeg"/>
  <Override PartName="/ppt/media/image14.png" ContentType="image/png"/>
  <Override PartName="/ppt/media/image15.png" ContentType="image/png"/>
  <Override PartName="/ppt/media/image16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280" y="160416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8720" y="160416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280" y="36817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8720" y="36817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160"/>
            <a:ext cx="1097208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109720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08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160"/>
            <a:ext cx="1097208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280" y="160416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8720" y="160416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280" y="36817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8720" y="36817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160"/>
            <a:ext cx="1097208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109720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109720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08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280" y="160416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8720" y="160416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280" y="36817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8720" y="36817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160"/>
            <a:ext cx="1097208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109720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08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280" y="160416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8720" y="160416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280" y="36817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8720" y="36817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609480" y="1604160"/>
            <a:ext cx="1097208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109720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08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08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319280" y="160416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8028720" y="160416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 type="body"/>
          </p:nvPr>
        </p:nvSpPr>
        <p:spPr>
          <a:xfrm>
            <a:off x="4319280" y="36817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91" name="PlaceHolder 7"/>
          <p:cNvSpPr>
            <a:spLocks noGrp="1"/>
          </p:cNvSpPr>
          <p:nvPr>
            <p:ph type="body"/>
          </p:nvPr>
        </p:nvSpPr>
        <p:spPr>
          <a:xfrm>
            <a:off x="8028720" y="36817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ubTitle"/>
          </p:nvPr>
        </p:nvSpPr>
        <p:spPr>
          <a:xfrm>
            <a:off x="609480" y="1604160"/>
            <a:ext cx="1097208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109720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ubTitle"/>
          </p:nvPr>
        </p:nvSpPr>
        <p:spPr>
          <a:xfrm>
            <a:off x="609480" y="273240"/>
            <a:ext cx="1097208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319280" y="160416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8028720" y="160416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230" name="PlaceHolder 6"/>
          <p:cNvSpPr>
            <a:spLocks noGrp="1"/>
          </p:cNvSpPr>
          <p:nvPr>
            <p:ph type="body"/>
          </p:nvPr>
        </p:nvSpPr>
        <p:spPr>
          <a:xfrm>
            <a:off x="4319280" y="36817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231" name="PlaceHolder 7"/>
          <p:cNvSpPr>
            <a:spLocks noGrp="1"/>
          </p:cNvSpPr>
          <p:nvPr>
            <p:ph type="body"/>
          </p:nvPr>
        </p:nvSpPr>
        <p:spPr>
          <a:xfrm>
            <a:off x="8028720" y="36817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50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16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87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MX" sz="4400" spc="-1" strike="noStrike">
                <a:latin typeface="Arial"/>
              </a:rPr>
              <a:t>Click to edit the title text format</a:t>
            </a:r>
            <a:endParaRPr b="0" lang="es-MX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3200" spc="-1" strike="noStrike">
                <a:latin typeface="Arial"/>
              </a:rPr>
              <a:t>Click to edit the outline text format</a:t>
            </a:r>
            <a:endParaRPr b="0" lang="es-MX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800" spc="-1" strike="noStrike">
                <a:latin typeface="Arial"/>
              </a:rPr>
              <a:t>Second Outline Level</a:t>
            </a:r>
            <a:endParaRPr b="0" lang="es-MX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latin typeface="Arial"/>
              </a:rPr>
              <a:t>Third Outline Level</a:t>
            </a:r>
            <a:endParaRPr b="0" lang="es-MX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000" spc="-1" strike="noStrike">
                <a:latin typeface="Arial"/>
              </a:rPr>
              <a:t>Fourth Outline Level</a:t>
            </a:r>
            <a:endParaRPr b="0" lang="es-MX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Fifth Outline Level</a:t>
            </a:r>
            <a:endParaRPr b="0" lang="es-MX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Sixth Outline Level</a:t>
            </a:r>
            <a:endParaRPr b="0" lang="es-MX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Seventh Outline Level</a:t>
            </a:r>
            <a:endParaRPr b="0" lang="es-MX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MX" sz="5000" spc="-1" strike="noStrike">
                <a:latin typeface="Arial"/>
              </a:rPr>
              <a:t>Click to edit the title text format</a:t>
            </a:r>
            <a:endParaRPr b="0" lang="es-MX" sz="50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109720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7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3870" spc="-1" strike="noStrike">
                <a:latin typeface="Arial"/>
              </a:rPr>
              <a:t>Click to edit the outline text format</a:t>
            </a:r>
            <a:endParaRPr b="0" lang="es-MX" sz="3870" spc="-1" strike="noStrike">
              <a:latin typeface="Arial"/>
            </a:endParaRPr>
          </a:p>
          <a:p>
            <a:pPr lvl="1" marL="864000" indent="-324000">
              <a:spcBef>
                <a:spcPts val="136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3390" spc="-1" strike="noStrike">
                <a:latin typeface="Arial"/>
              </a:rPr>
              <a:t>Second Outline Level</a:t>
            </a:r>
            <a:endParaRPr b="0" lang="es-MX" sz="3390" spc="-1" strike="noStrike">
              <a:latin typeface="Arial"/>
            </a:endParaRPr>
          </a:p>
          <a:p>
            <a:pPr lvl="2" marL="1296000" indent="-288000">
              <a:spcBef>
                <a:spcPts val="102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910" spc="-1" strike="noStrike">
                <a:latin typeface="Arial"/>
              </a:rPr>
              <a:t>Third Outline Level</a:t>
            </a:r>
            <a:endParaRPr b="0" lang="es-MX" sz="2910" spc="-1" strike="noStrike">
              <a:latin typeface="Arial"/>
            </a:endParaRPr>
          </a:p>
          <a:p>
            <a:pPr lvl="3" marL="1728000" indent="-216000">
              <a:spcBef>
                <a:spcPts val="68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420" spc="-1" strike="noStrike">
                <a:latin typeface="Arial"/>
              </a:rPr>
              <a:t>Fourth Outline Level</a:t>
            </a:r>
            <a:endParaRPr b="0" lang="es-MX" sz="2420" spc="-1" strike="noStrike">
              <a:latin typeface="Arial"/>
            </a:endParaRPr>
          </a:p>
          <a:p>
            <a:pPr lvl="4" marL="2160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420" spc="-1" strike="noStrike">
                <a:latin typeface="Arial"/>
              </a:rPr>
              <a:t>Fifth Outline Level</a:t>
            </a:r>
            <a:endParaRPr b="0" lang="es-MX" sz="2420" spc="-1" strike="noStrike">
              <a:latin typeface="Arial"/>
            </a:endParaRPr>
          </a:p>
          <a:p>
            <a:pPr lvl="5" marL="2592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420" spc="-1" strike="noStrike">
                <a:latin typeface="Arial"/>
              </a:rPr>
              <a:t>Sixth Outline Level</a:t>
            </a:r>
            <a:endParaRPr b="0" lang="es-MX" sz="2420" spc="-1" strike="noStrike">
              <a:latin typeface="Arial"/>
            </a:endParaRPr>
          </a:p>
          <a:p>
            <a:pPr lvl="6" marL="3024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420" spc="-1" strike="noStrike">
                <a:latin typeface="Arial"/>
              </a:rPr>
              <a:t>Seventh Outline Level</a:t>
            </a:r>
            <a:endParaRPr b="0" lang="es-MX" sz="242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MX" sz="4400" spc="-1" strike="noStrike">
                <a:latin typeface="Arial"/>
              </a:rPr>
              <a:t>Click to edit the title text format</a:t>
            </a:r>
            <a:endParaRPr b="0" lang="es-MX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3200" spc="-1" strike="noStrike">
                <a:latin typeface="Arial"/>
              </a:rPr>
              <a:t>Click to edit the outline text format</a:t>
            </a:r>
            <a:endParaRPr b="0" lang="es-MX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800" spc="-1" strike="noStrike">
                <a:latin typeface="Arial"/>
              </a:rPr>
              <a:t>Second Outline Level</a:t>
            </a:r>
            <a:endParaRPr b="0" lang="es-MX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latin typeface="Arial"/>
              </a:rPr>
              <a:t>Third Outline Level</a:t>
            </a:r>
            <a:endParaRPr b="0" lang="es-MX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000" spc="-1" strike="noStrike">
                <a:latin typeface="Arial"/>
              </a:rPr>
              <a:t>Fourth Outline Level</a:t>
            </a:r>
            <a:endParaRPr b="0" lang="es-MX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Fifth Outline Level</a:t>
            </a:r>
            <a:endParaRPr b="0" lang="es-MX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Sixth Outline Level</a:t>
            </a:r>
            <a:endParaRPr b="0" lang="es-MX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Seventh Outline Level</a:t>
            </a:r>
            <a:endParaRPr b="0" lang="es-MX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MX" sz="5000" spc="-1" strike="noStrike">
                <a:latin typeface="Arial"/>
              </a:rPr>
              <a:t>Click to edit the title text format</a:t>
            </a:r>
            <a:endParaRPr b="0" lang="es-MX" sz="50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160"/>
            <a:ext cx="109720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7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3870" spc="-1" strike="noStrike">
                <a:latin typeface="Arial"/>
              </a:rPr>
              <a:t>Click to edit the outline text format</a:t>
            </a:r>
            <a:endParaRPr b="0" lang="es-MX" sz="3870" spc="-1" strike="noStrike">
              <a:latin typeface="Arial"/>
            </a:endParaRPr>
          </a:p>
          <a:p>
            <a:pPr lvl="1" marL="864000" indent="-324000">
              <a:spcBef>
                <a:spcPts val="136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3390" spc="-1" strike="noStrike">
                <a:latin typeface="Arial"/>
              </a:rPr>
              <a:t>Second Outline Level</a:t>
            </a:r>
            <a:endParaRPr b="0" lang="es-MX" sz="3390" spc="-1" strike="noStrike">
              <a:latin typeface="Arial"/>
            </a:endParaRPr>
          </a:p>
          <a:p>
            <a:pPr lvl="2" marL="1296000" indent="-288000">
              <a:spcBef>
                <a:spcPts val="102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910" spc="-1" strike="noStrike">
                <a:latin typeface="Arial"/>
              </a:rPr>
              <a:t>Third Outline Level</a:t>
            </a:r>
            <a:endParaRPr b="0" lang="es-MX" sz="2910" spc="-1" strike="noStrike">
              <a:latin typeface="Arial"/>
            </a:endParaRPr>
          </a:p>
          <a:p>
            <a:pPr lvl="3" marL="1728000" indent="-216000">
              <a:spcBef>
                <a:spcPts val="68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420" spc="-1" strike="noStrike">
                <a:latin typeface="Arial"/>
              </a:rPr>
              <a:t>Fourth Outline Level</a:t>
            </a:r>
            <a:endParaRPr b="0" lang="es-MX" sz="2420" spc="-1" strike="noStrike">
              <a:latin typeface="Arial"/>
            </a:endParaRPr>
          </a:p>
          <a:p>
            <a:pPr lvl="4" marL="2160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420" spc="-1" strike="noStrike">
                <a:latin typeface="Arial"/>
              </a:rPr>
              <a:t>Fifth Outline Level</a:t>
            </a:r>
            <a:endParaRPr b="0" lang="es-MX" sz="2420" spc="-1" strike="noStrike">
              <a:latin typeface="Arial"/>
            </a:endParaRPr>
          </a:p>
          <a:p>
            <a:pPr lvl="5" marL="2592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420" spc="-1" strike="noStrike">
                <a:latin typeface="Arial"/>
              </a:rPr>
              <a:t>Sixth Outline Level</a:t>
            </a:r>
            <a:endParaRPr b="0" lang="es-MX" sz="2420" spc="-1" strike="noStrike">
              <a:latin typeface="Arial"/>
            </a:endParaRPr>
          </a:p>
          <a:p>
            <a:pPr lvl="6" marL="3024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420" spc="-1" strike="noStrike">
                <a:latin typeface="Arial"/>
              </a:rPr>
              <a:t>Seventh Outline Level</a:t>
            </a:r>
            <a:endParaRPr b="0" lang="es-MX" sz="242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42" descr=""/>
          <p:cNvPicPr/>
          <p:nvPr/>
        </p:nvPicPr>
        <p:blipFill>
          <a:blip r:embed="rId2"/>
          <a:stretch/>
        </p:blipFill>
        <p:spPr>
          <a:xfrm>
            <a:off x="0" y="5541480"/>
            <a:ext cx="12183480" cy="1313640"/>
          </a:xfrm>
          <a:prstGeom prst="rect">
            <a:avLst/>
          </a:prstGeom>
          <a:ln w="0">
            <a:noFill/>
          </a:ln>
        </p:spPr>
      </p:pic>
      <p:sp>
        <p:nvSpPr>
          <p:cNvPr id="153" name="CustomShape 1"/>
          <p:cNvSpPr/>
          <p:nvPr/>
        </p:nvSpPr>
        <p:spPr>
          <a:xfrm flipV="1">
            <a:off x="-720" y="200160"/>
            <a:ext cx="1584360" cy="50436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4f81b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MX" sz="3750" spc="-1" strike="noStrike">
                <a:latin typeface="Arial"/>
              </a:rPr>
              <a:t>Click to edit the title text format</a:t>
            </a:r>
            <a:endParaRPr b="0" lang="es-MX" sz="375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28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910" spc="-1" strike="noStrike">
                <a:latin typeface="Arial"/>
              </a:rPr>
              <a:t>Click to edit the outline text format</a:t>
            </a:r>
            <a:endParaRPr b="0" lang="es-MX" sz="2910" spc="-1" strike="noStrike">
              <a:latin typeface="Arial"/>
            </a:endParaRPr>
          </a:p>
          <a:p>
            <a:pPr lvl="1" marL="864000" indent="-324000">
              <a:spcBef>
                <a:spcPts val="102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540" spc="-1" strike="noStrike">
                <a:latin typeface="Arial"/>
              </a:rPr>
              <a:t>Second Outline Level</a:t>
            </a:r>
            <a:endParaRPr b="0" lang="es-MX" sz="2540" spc="-1" strike="noStrike">
              <a:latin typeface="Arial"/>
            </a:endParaRPr>
          </a:p>
          <a:p>
            <a:pPr lvl="2" marL="1296000" indent="-288000">
              <a:spcBef>
                <a:spcPts val="7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180" spc="-1" strike="noStrike">
                <a:latin typeface="Arial"/>
              </a:rPr>
              <a:t>Third Outline Level</a:t>
            </a:r>
            <a:endParaRPr b="0" lang="es-MX" sz="2180" spc="-1" strike="noStrike">
              <a:latin typeface="Arial"/>
            </a:endParaRPr>
          </a:p>
          <a:p>
            <a:pPr lvl="3" marL="1728000" indent="-216000">
              <a:spcBef>
                <a:spcPts val="51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20" spc="-1" strike="noStrike">
                <a:latin typeface="Arial"/>
              </a:rPr>
              <a:t>Fourth Outline Level</a:t>
            </a:r>
            <a:endParaRPr b="0" lang="es-MX" sz="1820" spc="-1" strike="noStrike">
              <a:latin typeface="Arial"/>
            </a:endParaRPr>
          </a:p>
          <a:p>
            <a:pPr lvl="4" marL="2160000" indent="-216000">
              <a:spcBef>
                <a:spcPts val="25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20" spc="-1" strike="noStrike">
                <a:latin typeface="Arial"/>
              </a:rPr>
              <a:t>Fifth Outline Level</a:t>
            </a:r>
            <a:endParaRPr b="0" lang="es-MX" sz="1820" spc="-1" strike="noStrike">
              <a:latin typeface="Arial"/>
            </a:endParaRPr>
          </a:p>
          <a:p>
            <a:pPr lvl="5" marL="2592000" indent="-216000">
              <a:spcBef>
                <a:spcPts val="25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20" spc="-1" strike="noStrike">
                <a:latin typeface="Arial"/>
              </a:rPr>
              <a:t>Sixth Outline Level</a:t>
            </a:r>
            <a:endParaRPr b="0" lang="es-MX" sz="1820" spc="-1" strike="noStrike">
              <a:latin typeface="Arial"/>
            </a:endParaRPr>
          </a:p>
          <a:p>
            <a:pPr lvl="6" marL="3024000" indent="-216000">
              <a:spcBef>
                <a:spcPts val="25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20" spc="-1" strike="noStrike">
                <a:latin typeface="Arial"/>
              </a:rPr>
              <a:t>Seventh Outline Level</a:t>
            </a:r>
            <a:endParaRPr b="0" lang="es-MX" sz="182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42" descr=""/>
          <p:cNvPicPr/>
          <p:nvPr/>
        </p:nvPicPr>
        <p:blipFill>
          <a:blip r:embed="rId2"/>
          <a:stretch/>
        </p:blipFill>
        <p:spPr>
          <a:xfrm>
            <a:off x="0" y="5541480"/>
            <a:ext cx="12183480" cy="1313640"/>
          </a:xfrm>
          <a:prstGeom prst="rect">
            <a:avLst/>
          </a:prstGeom>
          <a:ln w="0">
            <a:noFill/>
          </a:ln>
        </p:spPr>
      </p:pic>
      <p:sp>
        <p:nvSpPr>
          <p:cNvPr id="193" name="CustomShape 1"/>
          <p:cNvSpPr/>
          <p:nvPr/>
        </p:nvSpPr>
        <p:spPr>
          <a:xfrm flipV="1">
            <a:off x="-720" y="200160"/>
            <a:ext cx="1584360" cy="50436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4f81b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MX" sz="3200" spc="-1" strike="noStrike">
                <a:latin typeface="Arial"/>
              </a:rPr>
              <a:t>Click to edit the title text format</a:t>
            </a:r>
            <a:endParaRPr b="0" lang="es-MX" sz="32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16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630" spc="-1" strike="noStrike">
                <a:latin typeface="Arial"/>
              </a:rPr>
              <a:t>Click to edit the outline text format</a:t>
            </a:r>
            <a:endParaRPr b="0" lang="es-MX" sz="2630" spc="-1" strike="noStrike">
              <a:latin typeface="Arial"/>
            </a:endParaRPr>
          </a:p>
          <a:p>
            <a:pPr lvl="1" marL="864000" indent="-324000">
              <a:spcBef>
                <a:spcPts val="93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300" spc="-1" strike="noStrike">
                <a:latin typeface="Arial"/>
              </a:rPr>
              <a:t>Second Outline Level</a:t>
            </a:r>
            <a:endParaRPr b="0" lang="es-MX" sz="2300" spc="-1" strike="noStrike">
              <a:latin typeface="Arial"/>
            </a:endParaRPr>
          </a:p>
          <a:p>
            <a:pPr lvl="2" marL="1296000" indent="-288000">
              <a:spcBef>
                <a:spcPts val="69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979" spc="-1" strike="noStrike">
                <a:latin typeface="Arial"/>
              </a:rPr>
              <a:t>Third Outline Level</a:t>
            </a:r>
            <a:endParaRPr b="0" lang="es-MX" sz="1979" spc="-1" strike="noStrike">
              <a:latin typeface="Arial"/>
            </a:endParaRPr>
          </a:p>
          <a:p>
            <a:pPr lvl="3" marL="1728000" indent="-216000">
              <a:spcBef>
                <a:spcPts val="4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650" spc="-1" strike="noStrike">
                <a:latin typeface="Arial"/>
              </a:rPr>
              <a:t>Fourth Outline Level</a:t>
            </a:r>
            <a:endParaRPr b="0" lang="es-MX" sz="1650" spc="-1" strike="noStrike">
              <a:latin typeface="Arial"/>
            </a:endParaRPr>
          </a:p>
          <a:p>
            <a:pPr lvl="4" marL="2160000" indent="-216000">
              <a:spcBef>
                <a:spcPts val="23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650" spc="-1" strike="noStrike">
                <a:latin typeface="Arial"/>
              </a:rPr>
              <a:t>Fifth Outline Level</a:t>
            </a:r>
            <a:endParaRPr b="0" lang="es-MX" sz="1650" spc="-1" strike="noStrike">
              <a:latin typeface="Arial"/>
            </a:endParaRPr>
          </a:p>
          <a:p>
            <a:pPr lvl="5" marL="2592000" indent="-216000">
              <a:spcBef>
                <a:spcPts val="23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650" spc="-1" strike="noStrike">
                <a:latin typeface="Arial"/>
              </a:rPr>
              <a:t>Sixth Outline Level</a:t>
            </a:r>
            <a:endParaRPr b="0" lang="es-MX" sz="1650" spc="-1" strike="noStrike">
              <a:latin typeface="Arial"/>
            </a:endParaRPr>
          </a:p>
          <a:p>
            <a:pPr lvl="6" marL="3024000" indent="-216000">
              <a:spcBef>
                <a:spcPts val="23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650" spc="-1" strike="noStrike">
                <a:latin typeface="Arial"/>
              </a:rPr>
              <a:t>Seventh Outline Level</a:t>
            </a:r>
            <a:endParaRPr b="0" lang="es-MX" sz="165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doi.org/10.1016/j.quascirev.2012.05.019" TargetMode="External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doi.org/10.1016/j.quascirev.2012.05.019" TargetMode="Externa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sciencedirect.com/science/article/pii/S0019103514003534?via%3Dihub#b0170" TargetMode="External"/><Relationship Id="rId2" Type="http://schemas.openxmlformats.org/officeDocument/2006/relationships/image" Target="../media/image10.jpeg"/><Relationship Id="rId3" Type="http://schemas.openxmlformats.org/officeDocument/2006/relationships/hyperlink" Target="https://doi.org/10.1016/j.icarus.2014.06.030" TargetMode="External"/><Relationship Id="rId4" Type="http://schemas.openxmlformats.org/officeDocument/2006/relationships/image" Target="../media/image11.jpe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"/>
          <p:cNvSpPr/>
          <p:nvPr/>
        </p:nvSpPr>
        <p:spPr>
          <a:xfrm>
            <a:off x="608760" y="160920"/>
            <a:ext cx="10967400" cy="30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GSA Short Course</a:t>
            </a:r>
            <a:br/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Modeling</a:t>
            </a:r>
            <a:br/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of Sedimentary Deposits</a:t>
            </a:r>
            <a:br/>
            <a:endParaRPr b="0" lang="es-MX" sz="44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608760" y="2117880"/>
            <a:ext cx="10967400" cy="39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Session 3</a:t>
            </a:r>
            <a:endParaRPr b="0" lang="es-MX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Bacon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nitty-gritty, </a:t>
            </a: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Plum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 and your own cores</a:t>
            </a:r>
            <a:endParaRPr b="0" lang="es-MX" sz="32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8496000" y="5768640"/>
            <a:ext cx="2518560" cy="997560"/>
          </a:xfrm>
          <a:prstGeom prst="rect">
            <a:avLst/>
          </a:prstGeom>
          <a:ln w="0">
            <a:noFill/>
          </a:ln>
        </p:spPr>
      </p:pic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3096000" y="5760000"/>
            <a:ext cx="2700000" cy="934200"/>
          </a:xfrm>
          <a:prstGeom prst="rect">
            <a:avLst/>
          </a:prstGeom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3"/>
          <a:stretch/>
        </p:blipFill>
        <p:spPr>
          <a:xfrm>
            <a:off x="1080000" y="5956920"/>
            <a:ext cx="1838160" cy="662760"/>
          </a:xfrm>
          <a:prstGeom prst="rect">
            <a:avLst/>
          </a:prstGeom>
          <a:ln w="0">
            <a:noFill/>
          </a:ln>
        </p:spPr>
      </p:pic>
      <p:pic>
        <p:nvPicPr>
          <p:cNvPr id="237" name="" descr=""/>
          <p:cNvPicPr/>
          <p:nvPr/>
        </p:nvPicPr>
        <p:blipFill>
          <a:blip r:embed="rId4"/>
          <a:stretch/>
        </p:blipFill>
        <p:spPr>
          <a:xfrm>
            <a:off x="6215040" y="5940000"/>
            <a:ext cx="1920960" cy="5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6110640" y="3430800"/>
            <a:ext cx="360" cy="360"/>
          </a:xfrm>
          <a:prstGeom prst="rect">
            <a:avLst/>
          </a:prstGeom>
          <a:ln w="0">
            <a:noFill/>
          </a:ln>
        </p:spPr>
      </p:pic>
      <p:sp>
        <p:nvSpPr>
          <p:cNvPr id="266" name="Content Placeholder 4_4"/>
          <p:cNvSpPr/>
          <p:nvPr/>
        </p:nvSpPr>
        <p:spPr>
          <a:xfrm>
            <a:off x="7020000" y="900000"/>
            <a:ext cx="4860000" cy="545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ff"/>
                </a:solidFill>
                <a:latin typeface="Calibri"/>
              </a:rPr>
              <a:t>Bacon(“RLGH3”)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Bacon suggested to adapt acc.mean to 50, but we said no.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Prior and posterior accrates differ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But no difference for memory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Lowermost date modelled as outlier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252000" y="216000"/>
            <a:ext cx="6332760" cy="636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6110640" y="3430800"/>
            <a:ext cx="360" cy="360"/>
          </a:xfrm>
          <a:prstGeom prst="rect">
            <a:avLst/>
          </a:prstGeom>
          <a:ln w="0">
            <a:noFill/>
          </a:ln>
        </p:spPr>
      </p:pic>
      <p:sp>
        <p:nvSpPr>
          <p:cNvPr id="269" name="Content Placeholder 4_5"/>
          <p:cNvSpPr/>
          <p:nvPr/>
        </p:nvSpPr>
        <p:spPr>
          <a:xfrm>
            <a:off x="7020000" y="900000"/>
            <a:ext cx="4860000" cy="545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ff"/>
                </a:solidFill>
                <a:latin typeface="Calibri"/>
              </a:rPr>
              <a:t>Bacon(“RLGH3”)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We accept Bacon’s suggestion to adapt acc.mean to 50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Prior and posterior accrates now more similar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Lowermost date not outlying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Memory: posterior overlaps with prior but bit lower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2"/>
          <a:stretch/>
        </p:blipFill>
        <p:spPr>
          <a:xfrm>
            <a:off x="281160" y="198000"/>
            <a:ext cx="6351840" cy="639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Priors – which values to choose?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2" name="Content Placeholder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ontent Placeholder 4_2"/>
          <p:cNvSpPr/>
          <p:nvPr/>
        </p:nvSpPr>
        <p:spPr>
          <a:xfrm>
            <a:off x="540000" y="1825560"/>
            <a:ext cx="1134000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For reasons of consistency and transparency, use defaults where possible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Or accept the suggested values, and tell so in your paper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If you have more information, you can adapt the priors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e.g., adapt acc.mean for recent lake, Glacial lake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adapt acc.shape if you have strong information about acc.rates (e.g., from a sequence of postbomb dates)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mem.mean: if you expect high variations in acc.rate</a:t>
            </a:r>
            <a:endParaRPr b="0" lang="en-US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mem.strength: if you have strong information about memory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Test a range of priors – your model should be robust to settings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_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Cores with stratigraphical changes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5" name="Content Placeholder 2_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ontent Placeholder 4_7"/>
          <p:cNvSpPr/>
          <p:nvPr/>
        </p:nvSpPr>
        <p:spPr>
          <a:xfrm>
            <a:off x="540000" y="1825560"/>
            <a:ext cx="610200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If you find indications for different accumulation regimes, you can set different acc.rates for the different zones: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ff"/>
                </a:solidFill>
                <a:latin typeface="Calibri"/>
              </a:rPr>
              <a:t>Bacon(“RLGH3”, boundary=140, acc.mean=c(5, 200))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6642000" y="1440000"/>
            <a:ext cx="5418000" cy="541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1_2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Cores with stratigraphical changes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9" name="Content Placeholder 2_3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ontent Placeholder 4_8"/>
          <p:cNvSpPr/>
          <p:nvPr/>
        </p:nvSpPr>
        <p:spPr>
          <a:xfrm>
            <a:off x="540000" y="1825560"/>
            <a:ext cx="610200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Or perhaps this was a hiatus: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ff"/>
                </a:solidFill>
                <a:latin typeface="Calibri"/>
              </a:rPr>
              <a:t>Bacon(“RLGH3”, hiatus.depths=140, acc.mean=c(5, 200))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Hiatus length prior uniform (max. 10 ka)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6631200" y="1440000"/>
            <a:ext cx="5380920" cy="538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1_0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Section thickness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Content Placeholder 2_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ontent Placeholder 4_6"/>
          <p:cNvSpPr/>
          <p:nvPr/>
        </p:nvSpPr>
        <p:spPr>
          <a:xfrm>
            <a:off x="540000" y="1825560"/>
            <a:ext cx="1134000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Default thick=5 cm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Few sections: too ‘elbowy’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Many sections: too many parameters, model can lose itself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For very long/short cores, different values for thick will be suggested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Also check for robustness of thick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Sometimes it can be handy to set thick to something large for quick age-models (e.g., to check settings for priors). Once you found useful settings, decrease thick again to values that cause a smooth model.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Currently working on finding better suggestions for thick</a:t>
            </a:r>
            <a:endParaRPr b="0" lang="en-US" sz="2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But 5 cm seems to work fine in many cases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_3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MCMC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6" name="Content Placeholder 2_4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ontent Placeholder 4_9"/>
          <p:cNvSpPr/>
          <p:nvPr/>
        </p:nvSpPr>
        <p:spPr>
          <a:xfrm>
            <a:off x="540000" y="1825560"/>
            <a:ext cx="1134000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Bacon will run millions of MCMC iterations (size depends on ssize and on the amount of core sections)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Using the twalk (Christen and Fox 2010) – walk, traverse, blow, hop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Often, &lt;1% of the iterations will have moved a parameter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After the run, burn-in removed 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Thinning to remove dependency between neighbouring iterations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MCMC plot (‘log of objective’) should show white noise with no discernible structure or features</a:t>
            </a:r>
            <a:endParaRPr b="0" lang="en-US" sz="2800" spc="-1" strike="noStrike">
              <a:latin typeface="Arial"/>
            </a:endParaRPr>
          </a:p>
          <a:p>
            <a:pPr lvl="3" marL="864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be adapted using </a:t>
            </a:r>
            <a:r>
              <a:rPr b="0" lang="en-US" sz="2800" spc="-1" strike="noStrike">
                <a:solidFill>
                  <a:srgbClr val="0000ff"/>
                </a:solidFill>
                <a:latin typeface="Calibri"/>
              </a:rPr>
              <a:t>thinner()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and </a:t>
            </a:r>
            <a:r>
              <a:rPr b="0" lang="en-US" sz="2800" spc="-1" strike="noStrike">
                <a:solidFill>
                  <a:srgbClr val="0000ff"/>
                </a:solidFill>
                <a:latin typeface="Calibri"/>
              </a:rPr>
              <a:t>scissors()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8" name=""/>
          <p:cNvSpPr txBox="1"/>
          <p:nvPr/>
        </p:nvSpPr>
        <p:spPr>
          <a:xfrm>
            <a:off x="360000" y="6452280"/>
            <a:ext cx="68529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MX" sz="1800" spc="-1" strike="noStrike">
                <a:latin typeface="Arial"/>
              </a:rPr>
              <a:t>Christen and Fox 2010. </a:t>
            </a:r>
            <a:r>
              <a:rPr b="0" i="1" lang="es-MX" sz="1800" spc="-1" strike="noStrike">
                <a:latin typeface="Arial"/>
              </a:rPr>
              <a:t>Bayesian Analysis</a:t>
            </a:r>
            <a:r>
              <a:rPr b="0" lang="es-MX" sz="1800" spc="-1" strike="noStrike">
                <a:latin typeface="Arial"/>
              </a:rPr>
              <a:t> doi:10.1214/10-BA603.</a:t>
            </a:r>
            <a:endParaRPr b="0" lang="es-MX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720000" y="1080000"/>
            <a:ext cx="4571640" cy="4571640"/>
          </a:xfrm>
          <a:prstGeom prst="rect">
            <a:avLst/>
          </a:prstGeom>
          <a:ln w="0">
            <a:noFill/>
          </a:ln>
        </p:spPr>
      </p:pic>
      <p:sp>
        <p:nvSpPr>
          <p:cNvPr id="290" name=""/>
          <p:cNvSpPr txBox="1"/>
          <p:nvPr/>
        </p:nvSpPr>
        <p:spPr>
          <a:xfrm>
            <a:off x="1247400" y="6120000"/>
            <a:ext cx="13604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MX" sz="1800" spc="-1" strike="noStrike">
                <a:solidFill>
                  <a:srgbClr val="0000ff"/>
                </a:solidFill>
                <a:latin typeface="Arial"/>
              </a:rPr>
              <a:t>Bacon(, 30)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2"/>
          <a:stretch/>
        </p:blipFill>
        <p:spPr>
          <a:xfrm>
            <a:off x="6588360" y="1183680"/>
            <a:ext cx="4571640" cy="4571640"/>
          </a:xfrm>
          <a:prstGeom prst="rect">
            <a:avLst/>
          </a:prstGeom>
          <a:ln w="0">
            <a:noFill/>
          </a:ln>
        </p:spPr>
      </p:pic>
      <p:sp>
        <p:nvSpPr>
          <p:cNvPr id="292" name=""/>
          <p:cNvSpPr txBox="1"/>
          <p:nvPr/>
        </p:nvSpPr>
        <p:spPr>
          <a:xfrm>
            <a:off x="6840000" y="6138000"/>
            <a:ext cx="45316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MX" sz="1800" spc="-1" strike="noStrike">
                <a:solidFill>
                  <a:srgbClr val="0000ff"/>
                </a:solidFill>
                <a:latin typeface="Arial"/>
              </a:rPr>
              <a:t>Bacon( boundary=26, acc.mean=c(10, 50))</a:t>
            </a:r>
            <a:endParaRPr b="0" lang="es-MX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1689120" y="1149120"/>
            <a:ext cx="4790880" cy="4790880"/>
          </a:xfrm>
          <a:prstGeom prst="rect">
            <a:avLst/>
          </a:prstGeom>
          <a:ln w="0">
            <a:noFill/>
          </a:ln>
        </p:spPr>
      </p:pic>
      <p:sp>
        <p:nvSpPr>
          <p:cNvPr id="294" name=""/>
          <p:cNvSpPr txBox="1"/>
          <p:nvPr/>
        </p:nvSpPr>
        <p:spPr>
          <a:xfrm>
            <a:off x="1620000" y="6084000"/>
            <a:ext cx="42681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MX" sz="1800" spc="-1" strike="noStrike">
                <a:solidFill>
                  <a:srgbClr val="0000ff"/>
                </a:solidFill>
                <a:latin typeface="Arial"/>
              </a:rPr>
              <a:t>Baconvergence("MSB2K", 5, ssize=100)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295" name=""/>
          <p:cNvSpPr txBox="1"/>
          <p:nvPr/>
        </p:nvSpPr>
        <p:spPr>
          <a:xfrm>
            <a:off x="6660000" y="2029680"/>
            <a:ext cx="5220000" cy="383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MX" sz="2000" spc="-1" strike="noStrike">
                <a:latin typeface="Courier New"/>
                <a:ea typeface="Courier New"/>
              </a:rPr>
              <a:t>“</a:t>
            </a:r>
            <a:r>
              <a:rPr b="0" lang="es-MX" sz="2000" spc="-1" strike="noStrike">
                <a:latin typeface="Courier New"/>
                <a:ea typeface="Courier New"/>
              </a:rPr>
              <a:t>Did 5 Bacon runs.</a:t>
            </a:r>
            <a:endParaRPr b="0" lang="es-MX" sz="2000" spc="-1" strike="noStrike">
              <a:latin typeface="Arial"/>
            </a:endParaRPr>
          </a:p>
          <a:p>
            <a:r>
              <a:rPr b="0" lang="es-MX" sz="2000" spc="-1" strike="noStrike">
                <a:latin typeface="Courier New"/>
                <a:ea typeface="Courier New"/>
              </a:rPr>
              <a:t>Gelman and Rubin Reduction Factor 1.11150186669561 (smaller and closer to 1 is better).</a:t>
            </a:r>
            <a:endParaRPr b="0" lang="es-MX" sz="2000" spc="-1" strike="noStrike">
              <a:latin typeface="Arial"/>
            </a:endParaRPr>
          </a:p>
          <a:p>
            <a:r>
              <a:rPr b="0" lang="es-MX" sz="2000" spc="-1" strike="noStrike">
                <a:latin typeface="Courier New"/>
                <a:ea typeface="Courier New"/>
              </a:rPr>
              <a:t>Probably not a robust MCMC run! Too much difference between runs, above the 1.05 threshold. Increase sample size?”</a:t>
            </a:r>
            <a:endParaRPr b="0" lang="es-MX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1_4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Amy’s cores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7" name="Content Placeholder 2_6"/>
          <p:cNvSpPr/>
          <p:nvPr/>
        </p:nvSpPr>
        <p:spPr>
          <a:xfrm>
            <a:off x="1281240" y="197352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ontent Placeholder 4_11"/>
          <p:cNvSpPr/>
          <p:nvPr/>
        </p:nvSpPr>
        <p:spPr>
          <a:xfrm>
            <a:off x="720000" y="1800000"/>
            <a:ext cx="1062000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ff"/>
                </a:solidFill>
                <a:latin typeface="Calibri"/>
              </a:rPr>
              <a:t>Bacon(“Swiftcurrent41223”)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Has a mix of C14 and cal BP dates</a:t>
            </a:r>
            <a:endParaRPr b="0" lang="en-US" sz="2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Also Pb210 dates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6073560" y="540000"/>
            <a:ext cx="5986440" cy="596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3_2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Bacon – The underlying model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9" name="Content Placeholder 4_3"/>
          <p:cNvSpPr/>
          <p:nvPr/>
        </p:nvSpPr>
        <p:spPr>
          <a:xfrm>
            <a:off x="540000" y="2196000"/>
            <a:ext cx="6660000" cy="27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2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Divide a core into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K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sections of equal width (default </a:t>
            </a:r>
            <a:r>
              <a:rPr b="0" i="1" lang="en-US" sz="2800" spc="-1" strike="noStrike">
                <a:solidFill>
                  <a:srgbClr val="000000"/>
                </a:solidFill>
                <a:latin typeface="Noto Sans CJK HK"/>
                <a:ea typeface="Noto Sans CJK HK"/>
              </a:rPr>
              <a:t>Δc </a:t>
            </a:r>
            <a:r>
              <a:rPr b="0" lang="en-US" sz="2800" spc="-1" strike="noStrike">
                <a:solidFill>
                  <a:srgbClr val="000000"/>
                </a:solidFill>
                <a:latin typeface="Noto Sans CJK HK"/>
                <a:ea typeface="Noto Sans CJK HK"/>
              </a:rPr>
              <a:t>=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 cm), with elbows at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i="1" lang="en-US" sz="2800" spc="-1" strike="noStrike" baseline="-8000">
                <a:solidFill>
                  <a:srgbClr val="000000"/>
                </a:solidFill>
                <a:latin typeface="Calibri"/>
              </a:rPr>
              <a:t>0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&lt;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i="1" lang="en-US" sz="2800" spc="-1" strike="noStrike" baseline="-8000">
                <a:solidFill>
                  <a:srgbClr val="000000"/>
                </a:solidFill>
                <a:latin typeface="Calibri"/>
              </a:rPr>
              <a:t>1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&lt; …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i="1" lang="en-US" sz="2800" spc="-1" strike="noStrike" baseline="-8000">
                <a:solidFill>
                  <a:srgbClr val="000000"/>
                </a:solidFill>
                <a:latin typeface="Calibri"/>
              </a:rPr>
              <a:t>K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Model the linear accumulation rate 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x</a:t>
            </a:r>
            <a:r>
              <a:rPr b="0" i="1" lang="en-US" sz="2800" spc="-1" strike="noStrike" baseline="-8000">
                <a:solidFill>
                  <a:srgbClr val="000000"/>
                </a:solidFill>
                <a:latin typeface="Times New Roman"/>
              </a:rPr>
              <a:t>j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of section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 j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Now we have a piece-wise model that relates depth to age: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Noto Sans CJK SC"/>
              </a:rPr>
              <a:t>Where depth 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d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Noto Sans CJK SC"/>
              </a:rPr>
              <a:t>lies within section 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i&lt;K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(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i="1" lang="en-US" sz="2800" spc="-1" strike="noStrike" baseline="-8000">
                <a:solidFill>
                  <a:srgbClr val="000000"/>
                </a:solidFill>
                <a:latin typeface="Times new roman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&lt; 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&lt; 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i="1" lang="en-US" sz="2800" spc="-1" strike="noStrike" baseline="-8000">
                <a:solidFill>
                  <a:srgbClr val="000000"/>
                </a:solidFill>
                <a:latin typeface="Times new roman"/>
              </a:rPr>
              <a:t>i+1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), and 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  <a:ea typeface="Noto Sans CJK HK"/>
              </a:rPr>
              <a:t>θ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Noto Sans CJK HK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is the year at 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i="1" lang="en-US" sz="2800" spc="-1" strike="noStrike" baseline="-8000">
                <a:solidFill>
                  <a:srgbClr val="000000"/>
                </a:solidFill>
                <a:latin typeface="Times new roman"/>
              </a:rPr>
              <a:t>0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Noto Sans CJK SC"/>
              </a:rPr>
              <a:t>The locations of the dated depths may or may not coincide with the elbows.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0" name="TextBox 5_1"/>
          <p:cNvSpPr/>
          <p:nvPr/>
        </p:nvSpPr>
        <p:spPr>
          <a:xfrm>
            <a:off x="310320" y="6176880"/>
            <a:ext cx="116089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Blaauw and Christen 2011,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Bayesian Analysis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, doi: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10.1214/11-BA618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1" name=""/>
              <p:cNvSpPr txBox="1"/>
              <p:nvPr/>
            </p:nvSpPr>
            <p:spPr>
              <a:xfrm>
                <a:off x="1008000" y="3384000"/>
                <a:ext cx="5726880" cy="957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G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d</m:t>
                        </m:r>
                        <m:r>
                          <m:t xml:space="preserve">,</m:t>
                        </m:r>
                        <m:r>
                          <m:t xml:space="preserve">θ</m:t>
                        </m:r>
                        <m:r>
                          <m:t xml:space="preserve">,</m:t>
                        </m:r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r>
                      <m:t xml:space="preserve">θ</m:t>
                    </m:r>
                    <m:r>
                      <m:t xml:space="preserve">+</m:t>
                    </m:r>
                    <m:nary>
                      <m:naryPr>
                        <m:chr m:val="∑"/>
                      </m:naryPr>
                      <m:sub>
                        <m:r>
                          <m:t xml:space="preserve">j</m:t>
                        </m:r>
                        <m:r>
                          <m:t xml:space="preserve">=</m:t>
                        </m:r>
                        <m:r>
                          <m:t xml:space="preserve">1</m:t>
                        </m:r>
                      </m:sub>
                      <m:sup>
                        <m:r>
                          <m:t xml:space="preserve">i</m:t>
                        </m:r>
                      </m: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x</m:t>
                                </m:r>
                              </m:e>
                              <m:sub>
                                <m:r>
                                  <m:t xml:space="preserve">j</m:t>
                                </m:r>
                              </m:sub>
                            </m:sSub>
                            <m:r>
                              <m:t xml:space="preserve">Δ</m:t>
                            </m:r>
                            <m:r>
                              <m:t xml:space="preserve">c</m:t>
                            </m:r>
                            <m:r>
                              <m:t xml:space="preserve">+</m:t>
                            </m:r>
                            <m:sSub>
                              <m:e>
                                <m:r>
                                  <m:t xml:space="preserve">x</m:t>
                                </m:r>
                              </m:e>
                              <m:sub>
                                <m:r>
                                  <m:t xml:space="preserve">i</m:t>
                                </m:r>
                                <m:r>
                                  <m:t xml:space="preserve">+</m:t>
                                </m:r>
                                <m:r>
                                  <m:t xml:space="preserve">1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d</m:t>
                                </m:r>
                                <m:r>
                                  <m:t xml:space="preserve">−</m:t>
                                </m:r>
                                <m:sSub>
                                  <m:e>
                                    <m:r>
                                      <m:t xml:space="preserve">c</m:t>
                                    </m:r>
                                  </m:e>
                                  <m:sub>
                                    <m:r>
                                      <m:t xml:space="preserve">i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</a:p>
            </p:txBody>
          </p:sp>
        </mc:Choice>
        <mc:Fallback/>
      </mc:AlternateContent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7274160" y="1800000"/>
            <a:ext cx="4818600" cy="486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_5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Amy’s cores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1" name="Content Placeholder 2_5"/>
          <p:cNvSpPr/>
          <p:nvPr/>
        </p:nvSpPr>
        <p:spPr>
          <a:xfrm>
            <a:off x="1281240" y="197352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ontent Placeholder 4_10"/>
          <p:cNvSpPr/>
          <p:nvPr/>
        </p:nvSpPr>
        <p:spPr>
          <a:xfrm>
            <a:off x="720000" y="1800000"/>
            <a:ext cx="1062000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ff"/>
                </a:solidFill>
                <a:latin typeface="Calibri"/>
              </a:rPr>
              <a:t>Bacon(“Steel98”)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Has additional columns in .csv file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1"/>
          <a:stretch/>
        </p:blipFill>
        <p:spPr>
          <a:xfrm>
            <a:off x="216000" y="3060000"/>
            <a:ext cx="5614560" cy="3300480"/>
          </a:xfrm>
          <a:prstGeom prst="rect">
            <a:avLst/>
          </a:prstGeom>
          <a:ln w="0">
            <a:noFill/>
          </a:ln>
        </p:spPr>
      </p:pic>
      <p:pic>
        <p:nvPicPr>
          <p:cNvPr id="304" name="" descr=""/>
          <p:cNvPicPr/>
          <p:nvPr/>
        </p:nvPicPr>
        <p:blipFill>
          <a:blip r:embed="rId2"/>
          <a:stretch/>
        </p:blipFill>
        <p:spPr>
          <a:xfrm>
            <a:off x="6001920" y="522000"/>
            <a:ext cx="6166080" cy="613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2592360" y="117360"/>
            <a:ext cx="8907480" cy="12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– your own core</a:t>
            </a:r>
            <a:endParaRPr b="0" lang="es-MX" sz="4400" spc="-1" strike="noStrike">
              <a:latin typeface="Arial"/>
            </a:endParaRPr>
          </a:p>
        </p:txBody>
      </p:sp>
      <p:sp>
        <p:nvSpPr>
          <p:cNvPr id="306" name="CustomShape 2_1"/>
          <p:cNvSpPr/>
          <p:nvPr/>
        </p:nvSpPr>
        <p:spPr>
          <a:xfrm>
            <a:off x="861120" y="1529640"/>
            <a:ext cx="10638360" cy="37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For your own core, produce a .csv file with 4 or 5 columns (or more, see manual)</a:t>
            </a:r>
            <a:endParaRPr b="0" lang="es-MX" sz="2800" spc="-1" strike="noStrike">
              <a:latin typeface="Arial"/>
            </a:endParaRPr>
          </a:p>
          <a:p>
            <a:pPr lvl="1" marL="6858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Lab ID, age, error, depth, cc</a:t>
            </a:r>
            <a:endParaRPr b="0" lang="es-MX" sz="2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Put it in a new folder under the umbrella folder:</a:t>
            </a: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Bacon_runs/SomeTephraCore/SomeTephraCore.csv</a:t>
            </a:r>
            <a:endParaRPr b="0" lang="es-MX" sz="2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And run it:</a:t>
            </a:r>
            <a:endParaRPr b="0" lang="es-MX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Bacon(“SomeTephraCore”)</a:t>
            </a: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s-MX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_5"/>
          <p:cNvSpPr/>
          <p:nvPr/>
        </p:nvSpPr>
        <p:spPr>
          <a:xfrm>
            <a:off x="2592720" y="208800"/>
            <a:ext cx="8907840" cy="12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– depths</a:t>
            </a:r>
            <a:endParaRPr b="0" lang="es-MX" sz="4400" spc="-1" strike="noStrike">
              <a:latin typeface="Arial"/>
            </a:endParaRPr>
          </a:p>
        </p:txBody>
      </p:sp>
      <p:sp>
        <p:nvSpPr>
          <p:cNvPr id="308" name="CustomShape 2_5"/>
          <p:cNvSpPr/>
          <p:nvPr/>
        </p:nvSpPr>
        <p:spPr>
          <a:xfrm>
            <a:off x="861480" y="1621440"/>
            <a:ext cx="10639080" cy="37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Default every cm from top to bottom depth</a:t>
            </a:r>
            <a:endParaRPr b="0" lang="es-MX" sz="2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d.by=1, can be set to other depths</a:t>
            </a:r>
            <a:endParaRPr b="0" lang="es-MX" sz="2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 make a variable depths and provide it: </a:t>
            </a:r>
            <a:endParaRPr b="0" lang="es-MX" sz="2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  <a:ea typeface="DejaVu Sans"/>
              </a:rPr>
              <a:t>my.depths &lt;- seq(0, 100, by=3)</a:t>
            </a:r>
            <a:endParaRPr b="0" lang="es-MX" sz="2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  <a:ea typeface="DejaVu Sans"/>
              </a:rPr>
              <a:t>Bacon(depths=my.depths)</a:t>
            </a:r>
            <a:endParaRPr b="0" lang="es-MX" sz="2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 place depths as 1 column in a plain.text file</a:t>
            </a:r>
            <a:endParaRPr b="0" lang="es-MX" sz="2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File should end in _depths.txt</a:t>
            </a:r>
            <a:endParaRPr b="0" lang="es-MX" sz="2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  <a:ea typeface="DejaVu Sans"/>
              </a:rPr>
              <a:t>Bacon(depths.file=TRUE)</a:t>
            </a: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s-MX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_1"/>
          <p:cNvSpPr/>
          <p:nvPr/>
        </p:nvSpPr>
        <p:spPr>
          <a:xfrm>
            <a:off x="2592720" y="118080"/>
            <a:ext cx="8907840" cy="12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– post-run analysis</a:t>
            </a:r>
            <a:endParaRPr b="0" lang="es-MX" sz="4400" spc="-1" strike="noStrike">
              <a:latin typeface="Arial"/>
            </a:endParaRPr>
          </a:p>
        </p:txBody>
      </p:sp>
      <p:sp>
        <p:nvSpPr>
          <p:cNvPr id="310" name="CustomShape 2_2"/>
          <p:cNvSpPr/>
          <p:nvPr/>
        </p:nvSpPr>
        <p:spPr>
          <a:xfrm>
            <a:off x="861480" y="1530720"/>
            <a:ext cx="10639080" cy="37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Reload an existing run:</a:t>
            </a: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Bacon(“RLGH3”, run=FALSE)</a:t>
            </a: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agedepth()</a:t>
            </a:r>
            <a:endParaRPr b="0" lang="es-MX" sz="2800" spc="-1" strike="noStrike">
              <a:latin typeface="Arial"/>
            </a:endParaRPr>
          </a:p>
          <a:p>
            <a:pPr marL="457560" indent="-454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Plot accumulation rate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vs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depth:</a:t>
            </a: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accrate.depth.ghost()</a:t>
            </a:r>
            <a:endParaRPr b="0" lang="es-MX" sz="2800" spc="-1" strike="noStrike">
              <a:latin typeface="Arial"/>
            </a:endParaRPr>
          </a:p>
          <a:p>
            <a:pPr marL="457560" indent="-454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 against age:</a:t>
            </a: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accrate.age.ghost()</a:t>
            </a: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s-MX" sz="2800" spc="-1" strike="noStrike">
              <a:latin typeface="Arial"/>
            </a:endParaRPr>
          </a:p>
        </p:txBody>
      </p:sp>
      <p:pic>
        <p:nvPicPr>
          <p:cNvPr id="311" name="Picture 2_5" descr=""/>
          <p:cNvPicPr/>
          <p:nvPr/>
        </p:nvPicPr>
        <p:blipFill>
          <a:blip r:embed="rId1"/>
          <a:stretch/>
        </p:blipFill>
        <p:spPr>
          <a:xfrm>
            <a:off x="8597160" y="1464120"/>
            <a:ext cx="3590640" cy="2767680"/>
          </a:xfrm>
          <a:prstGeom prst="rect">
            <a:avLst/>
          </a:prstGeom>
          <a:ln w="0">
            <a:noFill/>
          </a:ln>
        </p:spPr>
      </p:pic>
      <p:pic>
        <p:nvPicPr>
          <p:cNvPr id="312" name="Picture 4_0" descr=""/>
          <p:cNvPicPr/>
          <p:nvPr/>
        </p:nvPicPr>
        <p:blipFill>
          <a:blip r:embed="rId2"/>
          <a:stretch/>
        </p:blipFill>
        <p:spPr>
          <a:xfrm>
            <a:off x="8597160" y="4234680"/>
            <a:ext cx="3590640" cy="276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_3"/>
          <p:cNvSpPr/>
          <p:nvPr/>
        </p:nvSpPr>
        <p:spPr>
          <a:xfrm>
            <a:off x="2592720" y="118080"/>
            <a:ext cx="8907840" cy="12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– post-run analysis</a:t>
            </a:r>
            <a:endParaRPr b="0" lang="es-MX" sz="4400" spc="-1" strike="noStrike">
              <a:latin typeface="Arial"/>
            </a:endParaRPr>
          </a:p>
        </p:txBody>
      </p:sp>
      <p:sp>
        <p:nvSpPr>
          <p:cNvPr id="314" name="CustomShape 2_3"/>
          <p:cNvSpPr/>
          <p:nvPr/>
        </p:nvSpPr>
        <p:spPr>
          <a:xfrm>
            <a:off x="861480" y="1530720"/>
            <a:ext cx="10639080" cy="37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Plot a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proxy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against age (fourth proxy in MSB2K_proxies.csv:</a:t>
            </a: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Bacon(run=F)</a:t>
            </a: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agedepth()</a:t>
            </a: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layout(1)</a:t>
            </a: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proxy.ghost(4)</a:t>
            </a: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s-MX" sz="2800" spc="-1" strike="noStrike">
              <a:latin typeface="Arial"/>
            </a:endParaRPr>
          </a:p>
        </p:txBody>
      </p:sp>
      <p:pic>
        <p:nvPicPr>
          <p:cNvPr id="315" name="Picture 2_3" descr=""/>
          <p:cNvPicPr/>
          <p:nvPr/>
        </p:nvPicPr>
        <p:blipFill>
          <a:blip r:embed="rId1"/>
          <a:stretch/>
        </p:blipFill>
        <p:spPr>
          <a:xfrm>
            <a:off x="5371200" y="1749240"/>
            <a:ext cx="7169760" cy="552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_2"/>
          <p:cNvSpPr/>
          <p:nvPr/>
        </p:nvSpPr>
        <p:spPr>
          <a:xfrm>
            <a:off x="2592720" y="464040"/>
            <a:ext cx="8907840" cy="12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– post-run analysis</a:t>
            </a:r>
            <a:endParaRPr b="0" lang="es-MX" sz="4400" spc="-1" strike="noStrike">
              <a:latin typeface="Arial"/>
            </a:endParaRPr>
          </a:p>
        </p:txBody>
      </p:sp>
      <p:sp>
        <p:nvSpPr>
          <p:cNvPr id="317" name="CustomShape 2_0"/>
          <p:cNvSpPr/>
          <p:nvPr/>
        </p:nvSpPr>
        <p:spPr>
          <a:xfrm>
            <a:off x="861480" y="1876680"/>
            <a:ext cx="10639080" cy="37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Plot the age estimate of a single depth:</a:t>
            </a: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Bacon.hist(20)</a:t>
            </a:r>
            <a:endParaRPr b="0" lang="es-MX" sz="2800" spc="-1" strike="noStrike">
              <a:latin typeface="Arial"/>
            </a:endParaRPr>
          </a:p>
          <a:p>
            <a:pPr marL="457560" indent="-454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 calculate time between depths:</a:t>
            </a: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d100 &lt;- Bacon.Age.d(100)</a:t>
            </a: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d100</a:t>
            </a: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d50 &lt;- Bacon.Age.d(50)</a:t>
            </a: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d100-d50</a:t>
            </a: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plot(d100-d50)</a:t>
            </a: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hist(d100-d50)</a:t>
            </a: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s-MX" sz="2800" spc="-1" strike="noStrike">
              <a:latin typeface="Arial"/>
            </a:endParaRPr>
          </a:p>
        </p:txBody>
      </p:sp>
      <p:pic>
        <p:nvPicPr>
          <p:cNvPr id="318" name="Picture 3_0" descr=""/>
          <p:cNvPicPr/>
          <p:nvPr/>
        </p:nvPicPr>
        <p:blipFill>
          <a:blip r:embed="rId1"/>
          <a:stretch/>
        </p:blipFill>
        <p:spPr>
          <a:xfrm>
            <a:off x="8454960" y="1416240"/>
            <a:ext cx="3923280" cy="302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"/>
          <p:cNvSpPr txBox="1"/>
          <p:nvPr/>
        </p:nvSpPr>
        <p:spPr>
          <a:xfrm>
            <a:off x="8820000" y="6300000"/>
            <a:ext cx="317376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MX" sz="1800" spc="-1" strike="noStrike">
                <a:latin typeface="Arial"/>
              </a:rPr>
              <a:t>https://vimeo.com/548368871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320" name="CustomShape 2_4"/>
          <p:cNvSpPr/>
          <p:nvPr/>
        </p:nvSpPr>
        <p:spPr>
          <a:xfrm>
            <a:off x="7399440" y="545400"/>
            <a:ext cx="4480560" cy="37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Pb-210 measurements (A) consist of background (red) and influx (blue)</a:t>
            </a:r>
            <a:endParaRPr b="0" lang="es-MX" sz="2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Influx constant, remaining Pb depends on thickness slice and time passed</a:t>
            </a: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s-MX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s-MX" sz="28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8820000" y="3542040"/>
            <a:ext cx="2373120" cy="239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Box 1"/>
          <p:cNvSpPr/>
          <p:nvPr/>
        </p:nvSpPr>
        <p:spPr>
          <a:xfrm>
            <a:off x="342360" y="250200"/>
            <a:ext cx="11364120" cy="606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How to run Plum in R:</a:t>
            </a:r>
            <a:endParaRPr b="0" lang="es-MX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s-MX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# install the package via R’s CRAN:</a:t>
            </a:r>
            <a:endParaRPr b="0" lang="es-MX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ff"/>
                </a:solidFill>
                <a:latin typeface="Calibri"/>
                <a:ea typeface="DejaVu Sans"/>
              </a:rPr>
              <a:t>install.packages(‘rplum’)</a:t>
            </a:r>
            <a:endParaRPr b="0" lang="es-MX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s-MX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# or a development version via github (updated more frequently, possibly less stable, so only for daredevils):</a:t>
            </a:r>
            <a:endParaRPr b="0" lang="es-MX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install.packages(‘devtools’)</a:t>
            </a:r>
            <a:endParaRPr b="0" lang="es-MX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require(devtools)</a:t>
            </a:r>
            <a:endParaRPr b="0" lang="es-MX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install_github(‘Maarten14C/rplum’)</a:t>
            </a:r>
            <a:endParaRPr b="0" lang="es-MX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s-MX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# then load it and run the default core (accepting all suggestions with ‘y’):</a:t>
            </a:r>
            <a:endParaRPr b="0" lang="es-MX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require(rplum)</a:t>
            </a:r>
            <a:endParaRPr b="0" lang="es-MX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Plum()</a:t>
            </a:r>
            <a:endParaRPr b="0" lang="es-MX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Box 1_0"/>
          <p:cNvSpPr/>
          <p:nvPr/>
        </p:nvSpPr>
        <p:spPr>
          <a:xfrm>
            <a:off x="87840" y="582840"/>
            <a:ext cx="3921120" cy="59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ff"/>
                </a:solidFill>
                <a:latin typeface="Courier New"/>
                <a:ea typeface="DejaVu Sans"/>
              </a:rPr>
              <a:t>Plum()</a:t>
            </a:r>
            <a:endParaRPr b="0" lang="es-MX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MX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Default core without ra measurements; supported </a:t>
            </a:r>
            <a:r>
              <a:rPr b="0" lang="en-GB" sz="24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Pb  estimated from tail </a:t>
            </a:r>
            <a:r>
              <a:rPr b="0" lang="en-GB" sz="24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Pb measurements only. </a:t>
            </a:r>
            <a:endParaRPr b="0" lang="es-MX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MX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Blue </a:t>
            </a:r>
            <a:r>
              <a:rPr b="0" lang="en-GB" sz="24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Pb: measured in rectangles, modelled in “bluescale”. </a:t>
            </a:r>
            <a:endParaRPr b="0" lang="es-MX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MX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Total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Pb modelled</a:t>
            </a:r>
            <a:endParaRPr b="0" lang="es-MX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MX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All parameters involved in producing age-model and modelled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Pb</a:t>
            </a:r>
            <a:endParaRPr b="0" lang="es-MX" sz="2400" spc="-1" strike="noStrike">
              <a:latin typeface="Arial"/>
            </a:endParaRPr>
          </a:p>
        </p:txBody>
      </p:sp>
      <p:pic>
        <p:nvPicPr>
          <p:cNvPr id="324" name="Picture 2_0" descr="A picture containing 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4209120" y="456480"/>
            <a:ext cx="7731360" cy="622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1_0" descr="Chart&#10;&#10;Description automatically generated"/>
          <p:cNvPicPr/>
          <p:nvPr/>
        </p:nvPicPr>
        <p:blipFill>
          <a:blip r:embed="rId1"/>
          <a:stretch/>
        </p:blipFill>
        <p:spPr>
          <a:xfrm>
            <a:off x="5220360" y="245520"/>
            <a:ext cx="6958080" cy="6608880"/>
          </a:xfrm>
          <a:prstGeom prst="rect">
            <a:avLst/>
          </a:prstGeom>
          <a:ln w="0">
            <a:noFill/>
          </a:ln>
        </p:spPr>
      </p:pic>
      <p:sp>
        <p:nvSpPr>
          <p:cNvPr id="326" name="Rectangle 2_0"/>
          <p:cNvSpPr/>
          <p:nvPr/>
        </p:nvSpPr>
        <p:spPr>
          <a:xfrm>
            <a:off x="421560" y="1362600"/>
            <a:ext cx="4028400" cy="173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With ra-226 measurements as estimates of supported </a:t>
            </a:r>
            <a:r>
              <a:rPr b="0" lang="en-GB" sz="1800" spc="-1" strike="noStrike" baseline="30000">
                <a:solidFill>
                  <a:srgbClr val="000000"/>
                </a:solidFill>
                <a:latin typeface="Calibri"/>
                <a:ea typeface="Calibri"/>
              </a:rPr>
              <a:t>210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Pb, either assuming that supported </a:t>
            </a:r>
            <a:r>
              <a:rPr b="0" lang="en-GB" sz="1800" spc="-1" strike="noStrike" baseline="30000">
                <a:solidFill>
                  <a:srgbClr val="000000"/>
                </a:solidFill>
                <a:latin typeface="Calibri"/>
                <a:ea typeface="Calibri"/>
              </a:rPr>
              <a:t>210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Pb is constant along the core (ra case 1):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ff"/>
                </a:solidFill>
                <a:latin typeface="Courier New"/>
                <a:ea typeface="Calibri"/>
              </a:rPr>
              <a:t>Plum(“LL14”, ra.case=1)</a:t>
            </a:r>
            <a:endParaRPr b="0" lang="es-MX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itle 3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Priors – Accumulation rate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4" name="Content Placeholder 4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Bacon’s default 20 yr/cm (mean), 1.5 (shape)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Other sites could could have different rates</a:t>
            </a:r>
            <a:endParaRPr b="0" lang="en-US" sz="28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E.g., recent sites, older sites, deltas, oceans…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Bacon will do a quick initial check to see if the default prior fits</a:t>
            </a:r>
            <a:endParaRPr b="0" lang="en-US" sz="28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suggests different acc.rate prior if deemed necessary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4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or provide your own prior values (mean and/or shape)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MCMC run will then combine the prior with the new data</a:t>
            </a:r>
            <a:endParaRPr b="0" lang="en-US" sz="28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updating our information, learning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5" name="TextBox 5"/>
          <p:cNvSpPr/>
          <p:nvPr/>
        </p:nvSpPr>
        <p:spPr>
          <a:xfrm>
            <a:off x="310320" y="6176880"/>
            <a:ext cx="11608920" cy="63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Goring et al. 2012. Deposition times in the northeastern United States during the Holocene: establishing valid priors for Bayesian age models.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Quat. Sci. Rev.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doi: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10.1016/j.quascirev.2012.05.019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1_1" descr="Chart&#10;&#10;Description automatically generated"/>
          <p:cNvPicPr/>
          <p:nvPr/>
        </p:nvPicPr>
        <p:blipFill>
          <a:blip r:embed="rId1"/>
          <a:stretch/>
        </p:blipFill>
        <p:spPr>
          <a:xfrm>
            <a:off x="5013360" y="382680"/>
            <a:ext cx="7086240" cy="6324120"/>
          </a:xfrm>
          <a:prstGeom prst="rect">
            <a:avLst/>
          </a:prstGeom>
          <a:ln w="0">
            <a:noFill/>
          </a:ln>
        </p:spPr>
      </p:pic>
      <p:sp>
        <p:nvSpPr>
          <p:cNvPr id="328" name="Rectangle 2_1"/>
          <p:cNvSpPr/>
          <p:nvPr/>
        </p:nvSpPr>
        <p:spPr>
          <a:xfrm>
            <a:off x="304200" y="713160"/>
            <a:ext cx="4176000" cy="173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Or assuming that supported </a:t>
            </a:r>
            <a:r>
              <a:rPr b="0" lang="en-GB" sz="1800" spc="-1" strike="noStrike" baseline="30000">
                <a:solidFill>
                  <a:srgbClr val="000000"/>
                </a:solidFill>
                <a:latin typeface="Calibri"/>
                <a:ea typeface="Calibri"/>
              </a:rPr>
              <a:t>210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Pb varies along with the ra-226 measurements (ra case 2; runs take longer as more parameters have to be estimated):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ff"/>
                </a:solidFill>
                <a:latin typeface="Courier New"/>
                <a:ea typeface="Calibri"/>
              </a:rPr>
              <a:t>Plum(“LL14”, ra.case=2)</a:t>
            </a:r>
            <a:endParaRPr b="0" lang="es-MX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ctangle 1"/>
          <p:cNvSpPr/>
          <p:nvPr/>
        </p:nvSpPr>
        <p:spPr>
          <a:xfrm>
            <a:off x="363240" y="843120"/>
            <a:ext cx="3880800" cy="31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Plum’s age-depth model based on </a:t>
            </a:r>
            <a:r>
              <a:rPr b="0" i="1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Bacon 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(piece-wise linear accumulation, constrained by prior information on accumulation rate and memory). Easy to include other dates such as radiocarbon or historical dates, by providing a </a:t>
            </a:r>
            <a:r>
              <a:rPr b="0" i="1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Bacon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 file: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ff"/>
                </a:solidFill>
                <a:latin typeface="Courier New"/>
                <a:ea typeface="Calibri"/>
              </a:rPr>
              <a:t>Plum(“LL14”, ra.case=1, otherdates=”LL14_14C.csv”)</a:t>
            </a:r>
            <a:endParaRPr b="0" lang="es-MX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330" name="Picture 2_1" descr="A picture containing graphical user interface&#10;&#10;Description automatically generated"/>
          <p:cNvPicPr/>
          <p:nvPr/>
        </p:nvPicPr>
        <p:blipFill>
          <a:blip r:embed="rId1"/>
          <a:stretch/>
        </p:blipFill>
        <p:spPr>
          <a:xfrm>
            <a:off x="4865760" y="275040"/>
            <a:ext cx="7322040" cy="635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ontent Placeholder 4_1"/>
          <p:cNvSpPr/>
          <p:nvPr/>
        </p:nvSpPr>
        <p:spPr>
          <a:xfrm>
            <a:off x="540000" y="1825560"/>
            <a:ext cx="1134000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Sets by how much acc.rates can change from one depth to the next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Beta distribution – always between 0 and 1 (0 and 100%)</a:t>
            </a:r>
            <a:endParaRPr b="0" lang="en-US" sz="2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Defaults: mean 0.5, strength 10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Modelled accrate for section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j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: 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x</a:t>
            </a:r>
            <a:r>
              <a:rPr b="0" i="1" lang="en-US" sz="2800" spc="-1" strike="noStrike" baseline="-8000">
                <a:solidFill>
                  <a:srgbClr val="000000"/>
                </a:solidFill>
                <a:latin typeface="Times new roman"/>
              </a:rPr>
              <a:t>j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 = </a:t>
            </a:r>
            <a:r>
              <a:rPr b="0" i="1" lang="en-US" sz="2800" spc="-1" strike="noStrike">
                <a:solidFill>
                  <a:srgbClr val="c9211e"/>
                </a:solidFill>
                <a:latin typeface="Times new roman"/>
              </a:rPr>
              <a:t>w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*x</a:t>
            </a:r>
            <a:r>
              <a:rPr b="0" i="1" lang="en-US" sz="2800" spc="-1" strike="noStrike" baseline="-8000">
                <a:solidFill>
                  <a:srgbClr val="000000"/>
                </a:solidFill>
                <a:latin typeface="Times new roman"/>
              </a:rPr>
              <a:t>j+1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 + (1-</a:t>
            </a:r>
            <a:r>
              <a:rPr b="0" i="1" lang="en-US" sz="2800" spc="-1" strike="noStrike">
                <a:solidFill>
                  <a:srgbClr val="c9211e"/>
                </a:solidFill>
                <a:latin typeface="Times new roman"/>
              </a:rPr>
              <a:t>w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)*</a:t>
            </a:r>
            <a:r>
              <a:rPr b="0" i="1" lang="en-US" sz="2800" spc="-1" strike="noStrike">
                <a:solidFill>
                  <a:srgbClr val="0000ff"/>
                </a:solidFill>
                <a:latin typeface="Times new roman"/>
                <a:ea typeface="Noto Sans CJK HK"/>
              </a:rPr>
              <a:t>α</a:t>
            </a:r>
            <a:r>
              <a:rPr b="0" i="1" lang="en-US" sz="2800" spc="-1" strike="noStrike" baseline="-8000">
                <a:solidFill>
                  <a:srgbClr val="0000ff"/>
                </a:solidFill>
                <a:latin typeface="Times new roman"/>
              </a:rPr>
              <a:t>j</a:t>
            </a:r>
            <a:endParaRPr b="0" lang="en-US" sz="2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Noto Sans CJK SC"/>
              </a:rPr>
              <a:t>Where </a:t>
            </a:r>
            <a:r>
              <a:rPr b="0" i="1" lang="en-US" sz="2800" spc="-1" strike="noStrike">
                <a:solidFill>
                  <a:srgbClr val="c9211e"/>
                </a:solidFill>
                <a:latin typeface="Times new roman"/>
                <a:ea typeface="Noto Sans CJK SC"/>
              </a:rPr>
              <a:t>w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Noto Sans CJK SC"/>
              </a:rPr>
              <a:t> = memory and </a:t>
            </a:r>
            <a:r>
              <a:rPr b="0" i="1" lang="en-US" sz="2800" spc="-1" strike="noStrike">
                <a:solidFill>
                  <a:srgbClr val="0000ff"/>
                </a:solidFill>
                <a:latin typeface="Times new roman"/>
                <a:ea typeface="Noto Sans CJK HK"/>
              </a:rPr>
              <a:t>α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  <a:ea typeface="Noto Sans CJK HK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Noto Sans CJK HK"/>
                <a:ea typeface="Noto Sans CJK HK"/>
              </a:rPr>
              <a:t>= Gamma(acc.mean, acc.shape)</a:t>
            </a:r>
            <a:endParaRPr b="0" lang="en-US" sz="2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Noto Sans CJK HK"/>
                <a:ea typeface="Noto Sans CJK HK"/>
              </a:rPr>
              <a:t>If </a:t>
            </a:r>
            <a:r>
              <a:rPr b="0" i="1" lang="en-US" sz="2800" spc="-1" strike="noStrike">
                <a:solidFill>
                  <a:srgbClr val="c9211e"/>
                </a:solidFill>
                <a:latin typeface="Times new roman"/>
                <a:ea typeface="Noto Sans CJK SC"/>
              </a:rPr>
              <a:t>w</a:t>
            </a:r>
            <a:r>
              <a:rPr b="0" lang="en-US" sz="2800" spc="-1" strike="noStrike">
                <a:solidFill>
                  <a:srgbClr val="000000"/>
                </a:solidFill>
                <a:latin typeface="Noto Sans CJK HK"/>
                <a:ea typeface="Noto Sans CJK HK"/>
              </a:rPr>
              <a:t> is close to 1, 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  <a:ea typeface="Noto Sans CJK HK"/>
              </a:rPr>
              <a:t>x</a:t>
            </a:r>
            <a:r>
              <a:rPr b="0" i="1" lang="en-US" sz="2800" spc="-1" strike="noStrike" baseline="-8000">
                <a:solidFill>
                  <a:srgbClr val="000000"/>
                </a:solidFill>
                <a:latin typeface="Times New Roman"/>
                <a:ea typeface="Noto Sans CJK HK"/>
              </a:rPr>
              <a:t>j</a:t>
            </a:r>
            <a:r>
              <a:rPr b="0" lang="en-US" sz="2800" spc="-1" strike="noStrike">
                <a:solidFill>
                  <a:srgbClr val="000000"/>
                </a:solidFill>
                <a:latin typeface="Noto Sans CJK HK"/>
                <a:ea typeface="Noto Sans CJK HK"/>
              </a:rPr>
              <a:t> will depend a lot on 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  <a:ea typeface="Noto Sans CJK HK"/>
              </a:rPr>
              <a:t>x</a:t>
            </a:r>
            <a:r>
              <a:rPr b="0" i="1" lang="en-US" sz="2800" spc="-1" strike="noStrike" baseline="-8000">
                <a:solidFill>
                  <a:srgbClr val="000000"/>
                </a:solidFill>
                <a:latin typeface="Times New Roman"/>
                <a:ea typeface="Noto Sans CJK HK"/>
              </a:rPr>
              <a:t>j+1</a:t>
            </a:r>
            <a:endParaRPr b="0" lang="en-US" sz="2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Noto Sans CJK HK"/>
                <a:ea typeface="Noto Sans CJK HK"/>
              </a:rPr>
              <a:t>If </a:t>
            </a:r>
            <a:r>
              <a:rPr b="0" i="1" lang="en-US" sz="2800" spc="-1" strike="noStrike">
                <a:solidFill>
                  <a:srgbClr val="c9211e"/>
                </a:solidFill>
                <a:latin typeface="Times new roman"/>
                <a:ea typeface="Noto Sans CJK SC"/>
              </a:rPr>
              <a:t>w</a:t>
            </a:r>
            <a:r>
              <a:rPr b="0" lang="en-US" sz="2800" spc="-1" strike="noStrike">
                <a:solidFill>
                  <a:srgbClr val="000000"/>
                </a:solidFill>
                <a:latin typeface="Noto Sans CJK HK"/>
                <a:ea typeface="Noto Sans CJK HK"/>
              </a:rPr>
              <a:t> is close to 0, it will depend very little on 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  <a:ea typeface="Noto Sans CJK HK"/>
              </a:rPr>
              <a:t>x</a:t>
            </a:r>
            <a:r>
              <a:rPr b="0" i="1" lang="en-US" sz="2800" spc="-1" strike="noStrike" baseline="-8000">
                <a:solidFill>
                  <a:srgbClr val="000000"/>
                </a:solidFill>
                <a:latin typeface="Times New Roman"/>
                <a:ea typeface="Noto Sans CJK HK"/>
              </a:rPr>
              <a:t>j+1</a:t>
            </a:r>
            <a:r>
              <a:rPr b="0" lang="en-US" sz="2800" spc="-1" strike="noStrike">
                <a:solidFill>
                  <a:srgbClr val="000000"/>
                </a:solidFill>
                <a:latin typeface="Noto Sans CJK HK"/>
                <a:ea typeface="Noto Sans CJK HK"/>
              </a:rPr>
              <a:t>, and most on </a:t>
            </a:r>
            <a:r>
              <a:rPr b="0" i="1" lang="en-US" sz="2800" spc="-1" strike="noStrike">
                <a:solidFill>
                  <a:srgbClr val="0000ff"/>
                </a:solidFill>
                <a:latin typeface="Times new roman"/>
                <a:ea typeface="Noto Sans CJK HK"/>
              </a:rPr>
              <a:t>α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7" name="Title 3_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Priors – Memory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3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Priors – Accumulation rate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9" name="Content Placeholder 4"/>
          <p:cNvSpPr/>
          <p:nvPr/>
        </p:nvSpPr>
        <p:spPr>
          <a:xfrm>
            <a:off x="838080" y="1825560"/>
            <a:ext cx="11080800" cy="160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Goring et al. 2012 analysed sedimentation times from classical age-depth models of &gt;200 lakes/tidal wetlands in NE US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Gamma distribution with mean c. 20 yr/cm, shape between &gt;1 and 2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Bacon’s default: mean 20, shape 1.5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50" name="TextBox 5"/>
          <p:cNvSpPr/>
          <p:nvPr/>
        </p:nvSpPr>
        <p:spPr>
          <a:xfrm>
            <a:off x="310320" y="6176880"/>
            <a:ext cx="11608920" cy="63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Goring et al. 2012. Deposition times in the northeastern United States during the Holocene: establishing valid priors for Bayesian age models.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Quat. Sci. Rev.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doi: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10.1016/j.quascirev.2012.05.019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1" name="Picture 2" descr=""/>
          <p:cNvPicPr/>
          <p:nvPr/>
        </p:nvPicPr>
        <p:blipFill>
          <a:blip r:embed="rId2"/>
          <a:stretch/>
        </p:blipFill>
        <p:spPr>
          <a:xfrm>
            <a:off x="1550880" y="3960000"/>
            <a:ext cx="2582640" cy="2144160"/>
          </a:xfrm>
          <a:prstGeom prst="rect">
            <a:avLst/>
          </a:prstGeom>
          <a:ln w="0">
            <a:noFill/>
          </a:ln>
        </p:spPr>
      </p:pic>
      <p:pic>
        <p:nvPicPr>
          <p:cNvPr id="252" name="Picture 4" descr=""/>
          <p:cNvPicPr/>
          <p:nvPr/>
        </p:nvPicPr>
        <p:blipFill>
          <a:blip r:embed="rId3"/>
          <a:stretch/>
        </p:blipFill>
        <p:spPr>
          <a:xfrm>
            <a:off x="5940000" y="3857400"/>
            <a:ext cx="4836240" cy="220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ontent Placeholder 2"/>
          <p:cNvSpPr/>
          <p:nvPr/>
        </p:nvSpPr>
        <p:spPr>
          <a:xfrm>
            <a:off x="357480" y="669600"/>
            <a:ext cx="5042160" cy="550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Lacustrine deposition rates ranged from 0.02 to 1 cm/year over the last 10,000 years in eastern North America (</a:t>
            </a: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Goring et al., 2012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). To accumulate the ∼45 m of layered deposits below fan F using these sedimentation rates would take [4.5–230 ka]. Hence, the presence of lacustrine beds significantly increases the inferred timescale of lacustrine activity within Melas basin.”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4" name="Picture 2" descr=""/>
          <p:cNvPicPr/>
          <p:nvPr/>
        </p:nvPicPr>
        <p:blipFill>
          <a:blip r:embed="rId2"/>
          <a:stretch/>
        </p:blipFill>
        <p:spPr>
          <a:xfrm>
            <a:off x="5400000" y="720000"/>
            <a:ext cx="3805200" cy="3511800"/>
          </a:xfrm>
          <a:prstGeom prst="rect">
            <a:avLst/>
          </a:prstGeom>
          <a:ln w="0">
            <a:noFill/>
          </a:ln>
        </p:spPr>
      </p:pic>
      <p:sp>
        <p:nvSpPr>
          <p:cNvPr id="255" name="TextBox 3"/>
          <p:cNvSpPr/>
          <p:nvPr/>
        </p:nvSpPr>
        <p:spPr>
          <a:xfrm>
            <a:off x="392400" y="6492960"/>
            <a:ext cx="63086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Williams and Weitz 2014.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Icarus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, doi: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10.1016/j.icarus.2014.06.030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6" name="Picture 4" descr=""/>
          <p:cNvPicPr/>
          <p:nvPr/>
        </p:nvPicPr>
        <p:blipFill>
          <a:blip r:embed="rId4"/>
          <a:stretch/>
        </p:blipFill>
        <p:spPr>
          <a:xfrm>
            <a:off x="9363240" y="162360"/>
            <a:ext cx="2696400" cy="649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3_0"/>
          <p:cNvSpPr/>
          <p:nvPr/>
        </p:nvSpPr>
        <p:spPr>
          <a:xfrm>
            <a:off x="838440" y="365400"/>
            <a:ext cx="105148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Bacon on Mars?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11880" y="3655800"/>
            <a:ext cx="4272120" cy="3202200"/>
          </a:xfrm>
          <a:prstGeom prst="rect">
            <a:avLst/>
          </a:prstGeom>
          <a:ln w="0">
            <a:noFill/>
          </a:ln>
        </p:spPr>
      </p:pic>
      <p:sp>
        <p:nvSpPr>
          <p:cNvPr id="259" name="Content Placeholder 2_0"/>
          <p:cNvSpPr/>
          <p:nvPr/>
        </p:nvSpPr>
        <p:spPr>
          <a:xfrm>
            <a:off x="357840" y="1693080"/>
            <a:ext cx="5042160" cy="550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latin typeface="Calibri"/>
              </a:rPr>
              <a:t>All we have is the prior information</a:t>
            </a:r>
            <a:endParaRPr b="0" lang="en-US" sz="2400" spc="-1" strike="noStrike">
              <a:latin typeface="Arial"/>
            </a:endParaRPr>
          </a:p>
          <a:p>
            <a:pPr lvl="2" marL="648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Calibri"/>
              </a:rPr>
              <a:t>No new data to learn from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6110640" y="3430800"/>
            <a:ext cx="360" cy="360"/>
          </a:xfrm>
          <a:prstGeom prst="rect">
            <a:avLst/>
          </a:prstGeom>
          <a:ln w="0">
            <a:noFill/>
          </a:ln>
        </p:spPr>
      </p:pic>
      <p:pic>
        <p:nvPicPr>
          <p:cNvPr id="261" name="" descr=""/>
          <p:cNvPicPr/>
          <p:nvPr/>
        </p:nvPicPr>
        <p:blipFill>
          <a:blip r:embed="rId2"/>
          <a:stretch/>
        </p:blipFill>
        <p:spPr>
          <a:xfrm>
            <a:off x="298800" y="360000"/>
            <a:ext cx="6361200" cy="6323400"/>
          </a:xfrm>
          <a:prstGeom prst="rect">
            <a:avLst/>
          </a:prstGeom>
          <a:ln w="0">
            <a:noFill/>
          </a:ln>
        </p:spPr>
      </p:pic>
      <p:sp>
        <p:nvSpPr>
          <p:cNvPr id="262" name="Content Placeholder 4_0"/>
          <p:cNvSpPr/>
          <p:nvPr/>
        </p:nvSpPr>
        <p:spPr>
          <a:xfrm>
            <a:off x="7367040" y="900000"/>
            <a:ext cx="4512960" cy="545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ff"/>
                </a:solidFill>
                <a:latin typeface="Calibri"/>
              </a:rPr>
              <a:t>Bacon()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Green: prior distribution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Grey: posterior distribution, which models acc.rates by combining the prior distribution with the dated depths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Not much new has been learned in this case – grey and green overlap for acc.rate and memory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_4"/>
          <p:cNvSpPr/>
          <p:nvPr/>
        </p:nvSpPr>
        <p:spPr>
          <a:xfrm>
            <a:off x="2593080" y="118080"/>
            <a:ext cx="8907840" cy="12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– .out file</a:t>
            </a:r>
            <a:endParaRPr b="0" lang="es-MX" sz="4400" spc="-1" strike="noStrike">
              <a:latin typeface="Arial"/>
            </a:endParaRPr>
          </a:p>
        </p:txBody>
      </p:sp>
      <p:pic>
        <p:nvPicPr>
          <p:cNvPr id="264" name="Picture 2_4" descr=""/>
          <p:cNvPicPr/>
          <p:nvPr/>
        </p:nvPicPr>
        <p:blipFill>
          <a:blip r:embed="rId1"/>
          <a:stretch/>
        </p:blipFill>
        <p:spPr>
          <a:xfrm>
            <a:off x="360" y="2394360"/>
            <a:ext cx="12188520" cy="206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</TotalTime>
  <Application>LibreOffice/7.1.6.2.0$Linux_X86_64 LibreOffice_project/10$Build-2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2021-09-26T10:26:25Z</dcterms:created>
  <dc:creator>Maarten Blaauw</dc:creator>
  <dc:description/>
  <dc:language>es-MX</dc:language>
  <cp:lastModifiedBy>Maarten Blaauw</cp:lastModifiedBy>
  <dcterms:modified xsi:type="dcterms:W3CDTF">2021-09-28T18:45:50Z</dcterms:modified>
  <cp:revision>31</cp:revision>
  <dc:subject/>
  <dc:title>Priors – accumulation rate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4</vt:r8>
  </property>
</Properties>
</file>